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charts/chart1.xml" ContentType="application/vnd.openxmlformats-officedocument.drawingml.chart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TWh</c:v>
                </c:pt>
              </c:strCache>
            </c:strRef>
          </c:tx>
          <c:spPr>
            <a:solidFill>
              <a:srgbClr val="E8B95B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400" u="none">
                    <a:solidFill>
                      <a:srgbClr val="FFFFFF"/>
                    </a:solidFill>
                    <a:latin typeface="Arial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Sheet1!$A$2:$A$4</c:f>
              <c:multiLvlStrCache>
                <c:ptCount val="3"/>
                <c:lvl>
                  <c:pt idx="0">
                    <c:v>États-Unis
(+12 %/an)</c:v>
                  </c:pt>
                  <c:pt idx="1">
                    <c:v>Chine
(+7 %/an)</c:v>
                  </c:pt>
                  <c:pt idx="2">
                    <c:v>Europe</c:v>
                  </c:pt>
                </c:lvl>
              </c:multiLvlStrCache>
            </c:multiLvl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180</c:v>
                </c:pt>
                <c:pt idx="1">
                  <c:v>100</c:v>
                </c:pt>
                <c:pt idx="2">
                  <c:v>70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400" u="none">
                  <a:solidFill>
                    <a:srgbClr val="FFFFFF"/>
                  </a:solidFill>
                  <a:latin typeface="Arial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3A4570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CADCFC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2E3766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3A4570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CADCFC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solidFill>
          <a:srgbClr val="1A1F3C"/>
        </a:solidFill>
        <a:ln>
          <a:noFill/>
        </a:ln>
        <a:effectLst/>
      </c:spPr>
    </c:plotArea>
    <c:plotVisOnly val="1"/>
    <c:dispBlanksAs val="span"/>
  </c:chart>
  <c:spPr>
    <a:solidFill>
      <a:srgbClr val="1A1F3C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Mon propos est politique : la destinée de l'IA doit être entre les mains de sages, d'élus du peuple — pas de proto-fascistes comme Musk, Thiel ou Altman, ni laisser Palantir et la flopée d'entreprises israéliennes transformer le monde en un techno-fascisme dont il sera très dur de sortir.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/ppt/charts/chart1.xml"/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image" Target="../media/image-12-2.png"/><Relationship Id="rId3" Type="http://schemas.openxmlformats.org/officeDocument/2006/relationships/image" Target="../media/image-1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A1F3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961120" y="-1828800"/>
            <a:ext cx="5486400" cy="5486400"/>
          </a:xfrm>
          <a:prstGeom prst="ellipse">
            <a:avLst/>
          </a:prstGeom>
          <a:solidFill>
            <a:srgbClr val="232B52"/>
          </a:solidFill>
          <a:ln/>
        </p:spPr>
      </p:sp>
      <p:sp>
        <p:nvSpPr>
          <p:cNvPr id="3" name="Shape 1"/>
          <p:cNvSpPr/>
          <p:nvPr/>
        </p:nvSpPr>
        <p:spPr>
          <a:xfrm>
            <a:off x="-2286000" y="4389120"/>
            <a:ext cx="4572000" cy="4572000"/>
          </a:xfrm>
          <a:prstGeom prst="ellipse">
            <a:avLst/>
          </a:prstGeom>
          <a:solidFill>
            <a:srgbClr val="20264A"/>
          </a:solidFill>
          <a:ln/>
        </p:spPr>
      </p:sp>
      <p:sp>
        <p:nvSpPr>
          <p:cNvPr id="4" name="Text 2"/>
          <p:cNvSpPr/>
          <p:nvPr/>
        </p:nvSpPr>
        <p:spPr>
          <a:xfrm>
            <a:off x="731520" y="64008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spc="300" kern="0" dirty="0">
                <a:solidFill>
                  <a:srgbClr val="E8B9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PONT — CAFÉ ASSOCIATIF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731520" y="2011680"/>
            <a:ext cx="9601200" cy="2103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08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Les enjeux économiques, politiques,</a:t>
            </a:r>
            <a:endParaRPr lang="en-US" sz="4000" dirty="0"/>
          </a:p>
          <a:p>
            <a:pPr indent="0" marL="0">
              <a:lnSpc>
                <a:spcPct val="108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sociaux et éthiques de l'IA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731520" y="4114800"/>
            <a:ext cx="8686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bataille technologique qui redessine la géopolitique mondiale — et qui nous concerne tous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731520" y="5943600"/>
            <a:ext cx="0" cy="0"/>
          </a:xfrm>
          <a:prstGeom prst="line">
            <a:avLst/>
          </a:prstGeom>
          <a:noFill/>
          <a:ln/>
        </p:spPr>
      </p:sp>
      <p:sp>
        <p:nvSpPr>
          <p:cNvPr id="8" name="Shape 6"/>
          <p:cNvSpPr/>
          <p:nvPr/>
        </p:nvSpPr>
        <p:spPr>
          <a:xfrm>
            <a:off x="731520" y="5212080"/>
            <a:ext cx="640080" cy="640080"/>
          </a:xfrm>
          <a:prstGeom prst="ellipse">
            <a:avLst/>
          </a:prstGeom>
          <a:solidFill>
            <a:srgbClr val="2E3766"/>
          </a:solidFill>
          <a:ln/>
        </p:spPr>
      </p:sp>
      <p:pic>
        <p:nvPicPr>
          <p:cNvPr id="9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7941" y="5378501"/>
            <a:ext cx="307238" cy="30723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554480" y="5285232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au débat</a:t>
            </a:r>
            <a:endParaRPr lang="en-US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110642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Les enjeux de l'IA aujourd'hui — peut-être le fond du débat de ce soir 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150876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Quatre axes d'analyse proposés pour organiser nos échanges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548640" y="2240280"/>
            <a:ext cx="2606040" cy="3611880"/>
          </a:xfrm>
          <a:prstGeom prst="roundRect">
            <a:avLst>
              <a:gd name="adj" fmla="val 2807"/>
            </a:avLst>
          </a:prstGeom>
          <a:solidFill>
            <a:srgbClr val="F4F6FB"/>
          </a:solidFill>
          <a:ln/>
          <a:effectLst>
            <a:outerShdw sx="100000" sy="100000" kx="0" ky="0" algn="bl" rotWithShape="0" blurRad="101600" dist="38100" dir="5400000">
              <a:srgbClr val="000000">
                <a:alpha val="1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1463040" y="2606040"/>
            <a:ext cx="777240" cy="777240"/>
          </a:xfrm>
          <a:prstGeom prst="ellipse">
            <a:avLst/>
          </a:prstGeom>
          <a:solidFill>
            <a:srgbClr val="CADCFC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65122" y="2808122"/>
            <a:ext cx="373075" cy="37307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85800" y="3657600"/>
            <a:ext cx="2331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Économiques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777240" y="4206240"/>
            <a:ext cx="2148840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4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Une bataille à coups de trilliards de dollars entre géants de la tech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3429000" y="2240280"/>
            <a:ext cx="2606040" cy="3611880"/>
          </a:xfrm>
          <a:prstGeom prst="roundRect">
            <a:avLst>
              <a:gd name="adj" fmla="val 2807"/>
            </a:avLst>
          </a:prstGeom>
          <a:solidFill>
            <a:srgbClr val="F4F6FB"/>
          </a:solidFill>
          <a:ln/>
          <a:effectLst>
            <a:outerShdw sx="100000" sy="100000" kx="0" ky="0" algn="bl" rotWithShape="0" blurRad="101600" dist="38100" dir="5400000">
              <a:srgbClr val="000000">
                <a:alpha val="10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4343400" y="2606040"/>
            <a:ext cx="777240" cy="777240"/>
          </a:xfrm>
          <a:prstGeom prst="ellipse">
            <a:avLst/>
          </a:prstGeom>
          <a:solidFill>
            <a:srgbClr val="CADCFC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5482" y="2808122"/>
            <a:ext cx="373075" cy="373075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3566160" y="3657600"/>
            <a:ext cx="2331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Politiques</a:t>
            </a:r>
            <a:endParaRPr lang="en-US" sz="2000" dirty="0"/>
          </a:p>
        </p:txBody>
      </p:sp>
      <p:sp>
        <p:nvSpPr>
          <p:cNvPr id="13" name="Text 9"/>
          <p:cNvSpPr/>
          <p:nvPr/>
        </p:nvSpPr>
        <p:spPr>
          <a:xfrm>
            <a:off x="3657600" y="4206240"/>
            <a:ext cx="2148840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4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USA, Chine, Europe : un nouveau jeu géopolitique mondial</a:t>
            </a:r>
            <a:endParaRPr lang="en-US" sz="1450" dirty="0"/>
          </a:p>
        </p:txBody>
      </p:sp>
      <p:sp>
        <p:nvSpPr>
          <p:cNvPr id="14" name="Shape 10"/>
          <p:cNvSpPr/>
          <p:nvPr/>
        </p:nvSpPr>
        <p:spPr>
          <a:xfrm>
            <a:off x="6309360" y="2240280"/>
            <a:ext cx="2606040" cy="3611880"/>
          </a:xfrm>
          <a:prstGeom prst="roundRect">
            <a:avLst>
              <a:gd name="adj" fmla="val 2807"/>
            </a:avLst>
          </a:prstGeom>
          <a:solidFill>
            <a:srgbClr val="F4F6FB"/>
          </a:solidFill>
          <a:ln/>
          <a:effectLst>
            <a:outerShdw sx="100000" sy="100000" kx="0" ky="0" algn="bl" rotWithShape="0" blurRad="101600" dist="38100" dir="5400000">
              <a:srgbClr val="000000">
                <a:alpha val="10000"/>
              </a:srgbClr>
            </a:outerShdw>
          </a:effectLst>
        </p:spPr>
      </p:sp>
      <p:sp>
        <p:nvSpPr>
          <p:cNvPr id="15" name="Shape 11"/>
          <p:cNvSpPr/>
          <p:nvPr/>
        </p:nvSpPr>
        <p:spPr>
          <a:xfrm>
            <a:off x="7223760" y="2606040"/>
            <a:ext cx="777240" cy="777240"/>
          </a:xfrm>
          <a:prstGeom prst="ellipse">
            <a:avLst/>
          </a:prstGeom>
          <a:solidFill>
            <a:srgbClr val="CADCFC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842" y="2808122"/>
            <a:ext cx="373075" cy="373075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446520" y="3657600"/>
            <a:ext cx="2331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Sociaux</a:t>
            </a:r>
            <a:endParaRPr lang="en-US" sz="2000" dirty="0"/>
          </a:p>
        </p:txBody>
      </p:sp>
      <p:sp>
        <p:nvSpPr>
          <p:cNvPr id="18" name="Text 13"/>
          <p:cNvSpPr/>
          <p:nvPr/>
        </p:nvSpPr>
        <p:spPr>
          <a:xfrm>
            <a:off x="6537960" y="4206240"/>
            <a:ext cx="2148840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4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Emploi, robotisation, répercussions sur le quotidien</a:t>
            </a:r>
            <a:endParaRPr lang="en-US" sz="1450" dirty="0"/>
          </a:p>
        </p:txBody>
      </p:sp>
      <p:sp>
        <p:nvSpPr>
          <p:cNvPr id="19" name="Shape 14"/>
          <p:cNvSpPr/>
          <p:nvPr/>
        </p:nvSpPr>
        <p:spPr>
          <a:xfrm>
            <a:off x="9189720" y="2240280"/>
            <a:ext cx="2606040" cy="3611880"/>
          </a:xfrm>
          <a:prstGeom prst="roundRect">
            <a:avLst>
              <a:gd name="adj" fmla="val 2807"/>
            </a:avLst>
          </a:prstGeom>
          <a:solidFill>
            <a:srgbClr val="F4F6FB"/>
          </a:solidFill>
          <a:ln/>
          <a:effectLst>
            <a:outerShdw sx="100000" sy="100000" kx="0" ky="0" algn="bl" rotWithShape="0" blurRad="101600" dist="38100" dir="5400000">
              <a:srgbClr val="000000">
                <a:alpha val="10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10104120" y="2606040"/>
            <a:ext cx="777240" cy="777240"/>
          </a:xfrm>
          <a:prstGeom prst="ellipse">
            <a:avLst/>
          </a:prstGeom>
          <a:solidFill>
            <a:srgbClr val="CADCFC"/>
          </a:solidFill>
          <a:ln/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6202" y="280812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9326880" y="3657600"/>
            <a:ext cx="2331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Éthiques</a:t>
            </a:r>
            <a:endParaRPr lang="en-US" sz="2000" dirty="0"/>
          </a:p>
        </p:txBody>
      </p:sp>
      <p:sp>
        <p:nvSpPr>
          <p:cNvPr id="23" name="Text 17"/>
          <p:cNvSpPr/>
          <p:nvPr/>
        </p:nvSpPr>
        <p:spPr>
          <a:xfrm>
            <a:off x="9418320" y="4206240"/>
            <a:ext cx="2148840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4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Choix et décisions encore largement hors de tout cadre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A1F3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Une guerre économique USA – Chine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10058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L'IA est au centre du jeu et redessine la géopolitique internationale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64240" cy="914400"/>
          </a:xfrm>
          <a:prstGeom prst="roundRect">
            <a:avLst>
              <a:gd name="adj" fmla="val 8000"/>
            </a:avLst>
          </a:prstGeom>
          <a:solidFill>
            <a:srgbClr val="232B52"/>
          </a:solidFill>
          <a:ln/>
        </p:spPr>
      </p:sp>
      <p:sp>
        <p:nvSpPr>
          <p:cNvPr id="5" name="Text 3"/>
          <p:cNvSpPr/>
          <p:nvPr/>
        </p:nvSpPr>
        <p:spPr>
          <a:xfrm>
            <a:off x="868680" y="1755648"/>
            <a:ext cx="104241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E8B9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"Qui possédera l'IA possédera le monde"</a:t>
            </a:r>
            <a:endParaRPr lang="en-US" sz="2000" dirty="0"/>
          </a:p>
          <a:p>
            <a:pPr indent="0" marL="0">
              <a:buNone/>
            </a:pPr>
            <a:r>
              <a:rPr lang="en-US" sz="15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bataille techno-économique qui se joue sous nos yeux de simples spectateurs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548640" y="2743200"/>
            <a:ext cx="548640" cy="548640"/>
          </a:xfrm>
          <a:prstGeom prst="ellipse">
            <a:avLst/>
          </a:prstGeom>
          <a:solidFill>
            <a:srgbClr val="2E3766"/>
          </a:solidFill>
          <a:ln/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1286" y="2885846"/>
            <a:ext cx="263347" cy="263347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280160" y="2697480"/>
            <a:ext cx="4663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Technophilie des "big tech"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1280160" y="3035808"/>
            <a:ext cx="4663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Réaliser le rêve de la science-fiction : pouvoir, domination, richesse future.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6217920" y="2743200"/>
            <a:ext cx="548640" cy="548640"/>
          </a:xfrm>
          <a:prstGeom prst="ellipse">
            <a:avLst/>
          </a:prstGeom>
          <a:solidFill>
            <a:srgbClr val="2E3766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0566" y="2885846"/>
            <a:ext cx="263347" cy="263347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6949440" y="2697480"/>
            <a:ext cx="4663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Survie des États-Unis en jeu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6949440" y="3035808"/>
            <a:ext cx="4663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Après la fin de leur statut de "gendarme du monde" et d'hyper-puissance.</a:t>
            </a:r>
            <a:endParaRPr lang="en-US" sz="1350" dirty="0"/>
          </a:p>
        </p:txBody>
      </p:sp>
      <p:sp>
        <p:nvSpPr>
          <p:cNvPr id="14" name="Shape 10"/>
          <p:cNvSpPr/>
          <p:nvPr/>
        </p:nvSpPr>
        <p:spPr>
          <a:xfrm>
            <a:off x="548640" y="3886200"/>
            <a:ext cx="548640" cy="548640"/>
          </a:xfrm>
          <a:prstGeom prst="ellipse">
            <a:avLst/>
          </a:prstGeom>
          <a:solidFill>
            <a:srgbClr val="2E3766"/>
          </a:solidFill>
          <a:ln/>
        </p:spPr>
      </p:sp>
      <p:pic>
        <p:nvPicPr>
          <p:cNvPr id="15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286" y="4028846"/>
            <a:ext cx="263347" cy="263347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280160" y="3840480"/>
            <a:ext cx="4663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Conquête chinoise par la tech</a:t>
            </a:r>
            <a:endParaRPr lang="en-US" sz="1600" dirty="0"/>
          </a:p>
        </p:txBody>
      </p:sp>
      <p:sp>
        <p:nvSpPr>
          <p:cNvPr id="17" name="Text 12"/>
          <p:cNvSpPr/>
          <p:nvPr/>
        </p:nvSpPr>
        <p:spPr>
          <a:xfrm>
            <a:off x="1280160" y="4178808"/>
            <a:ext cx="4663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Approche holistique plutôt qu'hyper-spécialisée — culturellement chinoise.</a:t>
            </a:r>
            <a:endParaRPr lang="en-US" sz="1350" dirty="0"/>
          </a:p>
        </p:txBody>
      </p:sp>
      <p:sp>
        <p:nvSpPr>
          <p:cNvPr id="18" name="Shape 13"/>
          <p:cNvSpPr/>
          <p:nvPr/>
        </p:nvSpPr>
        <p:spPr>
          <a:xfrm>
            <a:off x="6217920" y="3886200"/>
            <a:ext cx="548640" cy="548640"/>
          </a:xfrm>
          <a:prstGeom prst="ellipse">
            <a:avLst/>
          </a:prstGeom>
          <a:solidFill>
            <a:srgbClr val="2E3766"/>
          </a:solidFill>
          <a:ln/>
        </p:spPr>
      </p:sp>
      <p:pic>
        <p:nvPicPr>
          <p:cNvPr id="1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0566" y="4028846"/>
            <a:ext cx="263347" cy="263347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949440" y="3840480"/>
            <a:ext cx="4663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Europe aux abonnés absents</a:t>
            </a:r>
            <a:endParaRPr lang="en-US" sz="1600" dirty="0"/>
          </a:p>
        </p:txBody>
      </p:sp>
      <p:sp>
        <p:nvSpPr>
          <p:cNvPr id="21" name="Text 15"/>
          <p:cNvSpPr/>
          <p:nvPr/>
        </p:nvSpPr>
        <p:spPr>
          <a:xfrm>
            <a:off x="6949440" y="4178808"/>
            <a:ext cx="4663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 politique offensive, ni véritable posture défensive.</a:t>
            </a:r>
            <a:endParaRPr lang="en-US" sz="13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Des sommes sans précédent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10058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nouvelle bulle spéculative du bras de fer sino-américain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4206240" cy="4206240"/>
          </a:xfrm>
          <a:prstGeom prst="roundRect">
            <a:avLst>
              <a:gd name="adj" fmla="val 2174"/>
            </a:avLst>
          </a:prstGeom>
          <a:solidFill>
            <a:srgbClr val="1A1F3C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2103120"/>
            <a:ext cx="42062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400" b="1" dirty="0">
                <a:solidFill>
                  <a:srgbClr val="E8B95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 à 4</a:t>
            </a:r>
            <a:endParaRPr lang="en-US" sz="6400" dirty="0"/>
          </a:p>
        </p:txBody>
      </p:sp>
      <p:sp>
        <p:nvSpPr>
          <p:cNvPr id="6" name="Text 4"/>
          <p:cNvSpPr/>
          <p:nvPr/>
        </p:nvSpPr>
        <p:spPr>
          <a:xfrm>
            <a:off x="548640" y="3200400"/>
            <a:ext cx="4206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000" b="1" spc="2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TRILLIARDS DE $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777240" y="3749040"/>
            <a:ext cx="3749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déjà investis dans la course à l'IA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777240" y="521208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i="1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trilliard = 1 000 000 000 000 $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5120640" y="1783080"/>
            <a:ext cx="6492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 en perspective</a:t>
            </a:r>
            <a:endParaRPr lang="en-US" sz="1700" dirty="0"/>
          </a:p>
        </p:txBody>
      </p:sp>
      <p:sp>
        <p:nvSpPr>
          <p:cNvPr id="10" name="Shape 8"/>
          <p:cNvSpPr/>
          <p:nvPr/>
        </p:nvSpPr>
        <p:spPr>
          <a:xfrm>
            <a:off x="5120640" y="2331720"/>
            <a:ext cx="3108960" cy="502920"/>
          </a:xfrm>
          <a:prstGeom prst="roundRect">
            <a:avLst>
              <a:gd name="adj" fmla="val 10909"/>
            </a:avLst>
          </a:prstGeom>
          <a:solidFill>
            <a:srgbClr val="CADCFC"/>
          </a:solidFill>
          <a:ln/>
        </p:spPr>
      </p:sp>
      <p:sp>
        <p:nvSpPr>
          <p:cNvPr id="11" name="Text 9"/>
          <p:cNvSpPr/>
          <p:nvPr/>
        </p:nvSpPr>
        <p:spPr>
          <a:xfrm>
            <a:off x="5257800" y="2331720"/>
            <a:ext cx="28346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à 15 %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5120640" y="2880360"/>
            <a:ext cx="6492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 PIB annuel des États-Unis (≈ 27 000 Md$)</a:t>
            </a:r>
            <a:endParaRPr lang="en-US" sz="1350" dirty="0"/>
          </a:p>
        </p:txBody>
      </p:sp>
      <p:sp>
        <p:nvSpPr>
          <p:cNvPr id="13" name="Shape 11"/>
          <p:cNvSpPr/>
          <p:nvPr/>
        </p:nvSpPr>
        <p:spPr>
          <a:xfrm>
            <a:off x="5120640" y="3566160"/>
            <a:ext cx="4572000" cy="502920"/>
          </a:xfrm>
          <a:prstGeom prst="roundRect">
            <a:avLst>
              <a:gd name="adj" fmla="val 10909"/>
            </a:avLst>
          </a:prstGeom>
          <a:solidFill>
            <a:srgbClr val="CADCFC"/>
          </a:solidFill>
          <a:ln/>
        </p:spPr>
      </p:sp>
      <p:sp>
        <p:nvSpPr>
          <p:cNvPr id="14" name="Text 12"/>
          <p:cNvSpPr/>
          <p:nvPr/>
        </p:nvSpPr>
        <p:spPr>
          <a:xfrm>
            <a:off x="5257800" y="3566160"/>
            <a:ext cx="42976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≈ 1 fois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5120640" y="4114800"/>
            <a:ext cx="6492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soit environ le PIB annuel de la France (≈ 3 000 Md$)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5120640" y="4800600"/>
            <a:ext cx="6035040" cy="502920"/>
          </a:xfrm>
          <a:prstGeom prst="roundRect">
            <a:avLst>
              <a:gd name="adj" fmla="val 10909"/>
            </a:avLst>
          </a:prstGeom>
          <a:solidFill>
            <a:srgbClr val="CADCFC"/>
          </a:solidFill>
          <a:ln/>
        </p:spPr>
      </p:sp>
      <p:sp>
        <p:nvSpPr>
          <p:cNvPr id="17" name="Text 15"/>
          <p:cNvSpPr/>
          <p:nvPr/>
        </p:nvSpPr>
        <p:spPr>
          <a:xfrm>
            <a:off x="5257800" y="4800600"/>
            <a:ext cx="5760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≈ 100 fois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5120640" y="5349240"/>
            <a:ext cx="6492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Lutte contre la faim dans le monde</a:t>
            </a:r>
            <a:endParaRPr lang="en-US" sz="1350" dirty="0"/>
          </a:p>
          <a:p>
            <a:pPr indent="0" marL="0">
              <a:buNone/>
            </a:pPr>
            <a:r>
              <a:rPr lang="en-US" sz="13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(35 Md$/an — source OXFAM)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4F6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Robotique : la technologie sœur de l'IA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10058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Sans l'IA, point de robotique avancée ni humanoïde — la Chine semble en avance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5349240" cy="4206240"/>
          </a:xfrm>
          <a:prstGeom prst="roundRect">
            <a:avLst>
              <a:gd name="adj" fmla="val 1739"/>
            </a:avLst>
          </a:prstGeom>
          <a:solidFill>
            <a:srgbClr val="FFFFFF"/>
          </a:solidFill>
          <a:ln/>
          <a:effectLst>
            <a:outerShdw sx="100000" sy="100000" kx="0" ky="0" algn="bl" rotWithShape="0" blurRad="101600" dist="38100" dir="540000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2194560"/>
            <a:ext cx="731520" cy="731520"/>
          </a:xfrm>
          <a:prstGeom prst="ellipse">
            <a:avLst/>
          </a:prstGeom>
          <a:solidFill>
            <a:srgbClr val="CADCFC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4595" y="2384755"/>
            <a:ext cx="351130" cy="35113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828800" y="2286000"/>
            <a:ext cx="3794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Domaine militaire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914400" y="3200400"/>
            <a:ext cx="461772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5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 "drones" évoqués dans les médias et chez les marchands d'armes sont déjà des robots pilotés par l'IA. La fabrication en série de robots-soldats, en mode "guerre des clones", agite le monde militaro-industriel.</a:t>
            </a:r>
            <a:endParaRPr lang="en-US" sz="1550" dirty="0"/>
          </a:p>
        </p:txBody>
      </p:sp>
      <p:sp>
        <p:nvSpPr>
          <p:cNvPr id="9" name="Shape 6"/>
          <p:cNvSpPr/>
          <p:nvPr/>
        </p:nvSpPr>
        <p:spPr>
          <a:xfrm>
            <a:off x="6263640" y="1828800"/>
            <a:ext cx="5349240" cy="4206240"/>
          </a:xfrm>
          <a:prstGeom prst="roundRect">
            <a:avLst>
              <a:gd name="adj" fmla="val 1739"/>
            </a:avLst>
          </a:prstGeom>
          <a:solidFill>
            <a:srgbClr val="FFFFFF"/>
          </a:solidFill>
          <a:ln/>
          <a:effectLst>
            <a:outerShdw sx="100000" sy="100000" kx="0" ky="0" algn="bl" rotWithShape="0" blurRad="101600" dist="38100" dir="5400000">
              <a:srgbClr val="000000">
                <a:alpha val="8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6629400" y="2194560"/>
            <a:ext cx="731520" cy="731520"/>
          </a:xfrm>
          <a:prstGeom prst="ellipse">
            <a:avLst/>
          </a:prstGeom>
          <a:solidFill>
            <a:srgbClr val="CADCFC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595" y="2384755"/>
            <a:ext cx="351130" cy="35113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543800" y="2286000"/>
            <a:ext cx="3794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Domaine de la production</a:t>
            </a:r>
            <a:endParaRPr lang="en-US" sz="2000" dirty="0"/>
          </a:p>
        </p:txBody>
      </p:sp>
      <p:sp>
        <p:nvSpPr>
          <p:cNvPr id="13" name="Text 9"/>
          <p:cNvSpPr/>
          <p:nvPr/>
        </p:nvSpPr>
        <p:spPr>
          <a:xfrm>
            <a:off x="6629400" y="3200400"/>
            <a:ext cx="461772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5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 usines "zéro employé" existent déjà. Les projections rêvent d'une industrie sans humains — un monde où la production serait entièrement assurée par des robots.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réalité à ce jour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10058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 expériences IA et IA + robotique ne sont pas linéairement positives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640080" cy="640080"/>
          </a:xfrm>
          <a:prstGeom prst="ellipse">
            <a:avLst/>
          </a:prstGeom>
          <a:solidFill>
            <a:srgbClr val="FBEAEA"/>
          </a:solidFill>
          <a:ln/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5061" y="1995221"/>
            <a:ext cx="307238" cy="30723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371600" y="1874520"/>
            <a:ext cx="9601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gouffre financier des agents IA en entreprise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1371600" y="2331720"/>
            <a:ext cx="1024128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 déboires liés à l'usage intensif des agents IA au quotidien tracent des limites économiques à l'eldorado promis par les géants de la tech. On observe des retours en arrière et des restrictions à leur usage immodéré — chez Airbnb, Uber, mais aussi Microsoft et Amazon, pourtant acteurs majeurs du secteur.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48640" y="3749040"/>
            <a:ext cx="640080" cy="640080"/>
          </a:xfrm>
          <a:prstGeom prst="ellipse">
            <a:avLst/>
          </a:prstGeom>
          <a:solidFill>
            <a:srgbClr val="FBEAEA"/>
          </a:solidFill>
          <a:ln/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061" y="3915461"/>
            <a:ext cx="307238" cy="30723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371600" y="3794760"/>
            <a:ext cx="9601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robot-soldat autonome : une chimère ?</a:t>
            </a:r>
            <a:endParaRPr lang="en-US" sz="1800" dirty="0"/>
          </a:p>
        </p:txBody>
      </p:sp>
      <p:sp>
        <p:nvSpPr>
          <p:cNvPr id="11" name="Text 7"/>
          <p:cNvSpPr/>
          <p:nvPr/>
        </p:nvSpPr>
        <p:spPr>
          <a:xfrm>
            <a:off x="1371600" y="4251960"/>
            <a:ext cx="1024128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Dans le domaine militaire, des échecs sur l'idée du robot-soldat totalement autonome sont relevés par certains observateurs. Cela ne limite en rien les dangers réels que représentent l'IA et la robotique dans les domaines sécuritaire et militaire.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A1F3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L'éléphant dans la pièce : l'énergie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960120"/>
            <a:ext cx="10972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IA et robotique sont d'immenses consommateurs d'énergie et d'eau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548640" y="1371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3A2A2A"/>
          </a:solidFill>
          <a:ln/>
        </p:spPr>
      </p:sp>
      <p:sp>
        <p:nvSpPr>
          <p:cNvPr id="5" name="Text 3"/>
          <p:cNvSpPr/>
          <p:nvPr/>
        </p:nvSpPr>
        <p:spPr>
          <a:xfrm>
            <a:off x="777240" y="1371600"/>
            <a:ext cx="10607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E8B9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chronique d'une catastrophe écologique annoncée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548640" y="2057400"/>
            <a:ext cx="3657600" cy="3886200"/>
          </a:xfrm>
          <a:prstGeom prst="roundRect">
            <a:avLst>
              <a:gd name="adj" fmla="val 2500"/>
            </a:avLst>
          </a:prstGeom>
          <a:solidFill>
            <a:srgbClr val="232B52"/>
          </a:solidFill>
          <a:ln/>
        </p:spPr>
      </p:sp>
      <p:sp>
        <p:nvSpPr>
          <p:cNvPr id="7" name="Shape 5"/>
          <p:cNvSpPr/>
          <p:nvPr/>
        </p:nvSpPr>
        <p:spPr>
          <a:xfrm>
            <a:off x="2103120" y="2194560"/>
            <a:ext cx="548640" cy="548640"/>
          </a:xfrm>
          <a:prstGeom prst="ellipse">
            <a:avLst/>
          </a:prstGeom>
          <a:solidFill>
            <a:srgbClr val="344078"/>
          </a:solidFill>
          <a:ln/>
        </p:spPr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5766" y="2337206"/>
            <a:ext cx="263347" cy="263347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548640" y="2788920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E8B95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560</a:t>
            </a:r>
            <a:endParaRPr lang="en-US" sz="3400" dirty="0"/>
          </a:p>
        </p:txBody>
      </p:sp>
      <p:sp>
        <p:nvSpPr>
          <p:cNvPr id="10" name="Text 7"/>
          <p:cNvSpPr/>
          <p:nvPr/>
        </p:nvSpPr>
        <p:spPr>
          <a:xfrm>
            <a:off x="685800" y="3310128"/>
            <a:ext cx="33832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Mds litres d'eau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731520" y="3639312"/>
            <a:ext cx="3291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consommés par les data centers en 2023 (AIE)</a:t>
            </a:r>
            <a:endParaRPr lang="en-US" sz="1050" dirty="0"/>
          </a:p>
        </p:txBody>
      </p:sp>
      <p:sp>
        <p:nvSpPr>
          <p:cNvPr id="12" name="Shape 9"/>
          <p:cNvSpPr/>
          <p:nvPr/>
        </p:nvSpPr>
        <p:spPr>
          <a:xfrm>
            <a:off x="914400" y="4160520"/>
            <a:ext cx="2926080" cy="0"/>
          </a:xfrm>
          <a:prstGeom prst="line">
            <a:avLst/>
          </a:prstGeom>
          <a:noFill/>
          <a:ln w="12700">
            <a:solidFill>
              <a:srgbClr val="3A4570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2103120" y="4297680"/>
            <a:ext cx="548640" cy="548640"/>
          </a:xfrm>
          <a:prstGeom prst="ellipse">
            <a:avLst/>
          </a:prstGeom>
          <a:solidFill>
            <a:srgbClr val="344078"/>
          </a:solidFill>
          <a:ln/>
        </p:spPr>
      </p:sp>
      <p:pic>
        <p:nvPicPr>
          <p:cNvPr id="1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766" y="4440326"/>
            <a:ext cx="263347" cy="263347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548640" y="4892040"/>
            <a:ext cx="3657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E8B95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350 TWh</a:t>
            </a:r>
            <a:endParaRPr lang="en-US" sz="2600" dirty="0"/>
          </a:p>
        </p:txBody>
      </p:sp>
      <p:sp>
        <p:nvSpPr>
          <p:cNvPr id="16" name="Text 12"/>
          <p:cNvSpPr/>
          <p:nvPr/>
        </p:nvSpPr>
        <p:spPr>
          <a:xfrm>
            <a:off x="685800" y="5367528"/>
            <a:ext cx="3383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d'électricité en 2024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(USA + Chine + Europe)</a:t>
            </a:r>
            <a:endParaRPr lang="en-US" sz="1050" dirty="0"/>
          </a:p>
        </p:txBody>
      </p:sp>
      <p:sp>
        <p:nvSpPr>
          <p:cNvPr id="17" name="Text 13"/>
          <p:cNvSpPr/>
          <p:nvPr/>
        </p:nvSpPr>
        <p:spPr>
          <a:xfrm>
            <a:off x="4572000" y="2103120"/>
            <a:ext cx="6858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Consommation électrique des data centers en 2024 (TWh)</a:t>
            </a:r>
            <a:endParaRPr lang="en-US" sz="1550" dirty="0"/>
          </a:p>
        </p:txBody>
      </p:sp>
      <p:graphicFrame>
        <p:nvGraphicFramePr>
          <p:cNvPr id="18" name="Chart 0" descr=""/>
          <p:cNvGraphicFramePr/>
          <p:nvPr/>
        </p:nvGraphicFramePr>
        <p:xfrm>
          <a:off x="4572000" y="2514600"/>
          <a:ext cx="6858000" cy="33832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3"/>
          </a:graphicData>
        </a:graphic>
      </p:graphicFrame>
      <p:sp>
        <p:nvSpPr>
          <p:cNvPr id="19" name="Text 14"/>
          <p:cNvSpPr/>
          <p:nvPr/>
        </p:nvSpPr>
        <p:spPr>
          <a:xfrm>
            <a:off x="4572000" y="5943600"/>
            <a:ext cx="6858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9AA8C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USA + Chine + Europe = 85 % de la consommation mondiale des data centers, soit ~2 % de la consommation électrique mondiale totale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A1F3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2286000" y="-2286000"/>
            <a:ext cx="5486400" cy="5486400"/>
          </a:xfrm>
          <a:prstGeom prst="ellipse">
            <a:avLst/>
          </a:prstGeom>
          <a:solidFill>
            <a:srgbClr val="232B52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Enjeux politiques et répercussions sociales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0058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temps des entreprises n'est plus celui des hommes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914400" cy="914400"/>
          </a:xfrm>
          <a:prstGeom prst="ellipse">
            <a:avLst/>
          </a:prstGeom>
          <a:solidFill>
            <a:srgbClr val="2E3766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6384" y="2340864"/>
            <a:ext cx="438912" cy="43891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1737360" y="2011680"/>
            <a:ext cx="9875520" cy="1097280"/>
          </a:xfrm>
          <a:prstGeom prst="roundRect">
            <a:avLst>
              <a:gd name="adj" fmla="val 6667"/>
            </a:avLst>
          </a:prstGeom>
          <a:solidFill>
            <a:srgbClr val="232B52"/>
          </a:solidFill>
          <a:ln/>
        </p:spPr>
      </p:sp>
      <p:sp>
        <p:nvSpPr>
          <p:cNvPr id="8" name="Text 5"/>
          <p:cNvSpPr/>
          <p:nvPr/>
        </p:nvSpPr>
        <p:spPr>
          <a:xfrm>
            <a:off x="2011680" y="2148840"/>
            <a:ext cx="93268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100" b="1" i="1" dirty="0">
                <a:solidFill>
                  <a:srgbClr val="E8B95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"Les entreprises se développent plus vite que les hommes !"</a:t>
            </a:r>
            <a:endParaRPr lang="en-US" sz="2100" dirty="0"/>
          </a:p>
        </p:txBody>
      </p:sp>
      <p:sp>
        <p:nvSpPr>
          <p:cNvPr id="9" name="Text 6"/>
          <p:cNvSpPr/>
          <p:nvPr/>
        </p:nvSpPr>
        <p:spPr>
          <a:xfrm>
            <a:off x="548640" y="3520440"/>
            <a:ext cx="11064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contexte très particulier du développement et du déploiement de ces technologies, c'est la rapidité avec laquelle elles sont adoptées dans le monde du travail et dans l'usage domestique.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548640" y="4343400"/>
            <a:ext cx="110642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temps humain — celui de l'apprentissage, du savoir-faire, du développement personnel — n'est plus compatible avec la vitesse de transformation des modes et outils de production rendue possible par l'IA.</a:t>
            </a:r>
            <a:endParaRPr lang="en-US" sz="16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Les répercussions sociales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10058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Trois bouleversements concrets dans le monde du travail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548640" y="1874520"/>
            <a:ext cx="11091672" cy="1417320"/>
          </a:xfrm>
          <a:prstGeom prst="roundRect">
            <a:avLst>
              <a:gd name="adj" fmla="val 5161"/>
            </a:avLst>
          </a:prstGeom>
          <a:solidFill>
            <a:srgbClr val="F4F6FB"/>
          </a:solidFill>
          <a:ln/>
        </p:spPr>
      </p:sp>
      <p:sp>
        <p:nvSpPr>
          <p:cNvPr id="5" name="Shape 3"/>
          <p:cNvSpPr/>
          <p:nvPr/>
        </p:nvSpPr>
        <p:spPr>
          <a:xfrm>
            <a:off x="868680" y="2194560"/>
            <a:ext cx="777240" cy="777240"/>
          </a:xfrm>
          <a:prstGeom prst="ellipse">
            <a:avLst/>
          </a:prstGeom>
          <a:solidFill>
            <a:srgbClr val="CADCFC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0762" y="2396642"/>
            <a:ext cx="373075" cy="37307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874520" y="2039112"/>
            <a:ext cx="9509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5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Disparition, dévalorisation ou restructuration de métiers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1874520" y="2468880"/>
            <a:ext cx="950976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 millions de personnes ne sont plus "employables" au niveau de valorisation de leur savoir-faire et doivent être reformées, réformées, reclassées.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548640" y="3474720"/>
            <a:ext cx="11091672" cy="1417320"/>
          </a:xfrm>
          <a:prstGeom prst="roundRect">
            <a:avLst>
              <a:gd name="adj" fmla="val 5161"/>
            </a:avLst>
          </a:prstGeom>
          <a:solidFill>
            <a:srgbClr val="F4F6FB"/>
          </a:solidFill>
          <a:ln/>
        </p:spPr>
      </p:sp>
      <p:sp>
        <p:nvSpPr>
          <p:cNvPr id="10" name="Shape 7"/>
          <p:cNvSpPr/>
          <p:nvPr/>
        </p:nvSpPr>
        <p:spPr>
          <a:xfrm>
            <a:off x="868680" y="3794760"/>
            <a:ext cx="777240" cy="777240"/>
          </a:xfrm>
          <a:prstGeom prst="ellipse">
            <a:avLst/>
          </a:prstGeom>
          <a:solidFill>
            <a:srgbClr val="CADCFC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762" y="3996842"/>
            <a:ext cx="373075" cy="373075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874520" y="3639312"/>
            <a:ext cx="9509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5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Bouleversement du rapport sachant / apprenant</a:t>
            </a:r>
            <a:endParaRPr lang="en-US" sz="1750" dirty="0"/>
          </a:p>
        </p:txBody>
      </p:sp>
      <p:sp>
        <p:nvSpPr>
          <p:cNvPr id="13" name="Text 9"/>
          <p:cNvSpPr/>
          <p:nvPr/>
        </p:nvSpPr>
        <p:spPr>
          <a:xfrm>
            <a:off x="1874520" y="4069080"/>
            <a:ext cx="950976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valorisation traditionnelle des savoirs et de la transmission est remise en question par l'accès direct à la connaissance via l'IA.</a:t>
            </a:r>
            <a:endParaRPr lang="en-US" sz="1450" dirty="0"/>
          </a:p>
        </p:txBody>
      </p:sp>
      <p:sp>
        <p:nvSpPr>
          <p:cNvPr id="14" name="Shape 10"/>
          <p:cNvSpPr/>
          <p:nvPr/>
        </p:nvSpPr>
        <p:spPr>
          <a:xfrm>
            <a:off x="548640" y="5074920"/>
            <a:ext cx="11091672" cy="1417320"/>
          </a:xfrm>
          <a:prstGeom prst="roundRect">
            <a:avLst>
              <a:gd name="adj" fmla="val 5161"/>
            </a:avLst>
          </a:prstGeom>
          <a:solidFill>
            <a:srgbClr val="F4F6FB"/>
          </a:solidFill>
          <a:ln/>
        </p:spPr>
      </p:sp>
      <p:sp>
        <p:nvSpPr>
          <p:cNvPr id="15" name="Shape 11"/>
          <p:cNvSpPr/>
          <p:nvPr/>
        </p:nvSpPr>
        <p:spPr>
          <a:xfrm>
            <a:off x="868680" y="5394960"/>
            <a:ext cx="777240" cy="777240"/>
          </a:xfrm>
          <a:prstGeom prst="ellipse">
            <a:avLst/>
          </a:prstGeom>
          <a:solidFill>
            <a:srgbClr val="CADCFC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762" y="5597042"/>
            <a:ext cx="373075" cy="373075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874520" y="5239512"/>
            <a:ext cx="9509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5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Mise en concurrence des producteurs humains</a:t>
            </a:r>
            <a:endParaRPr lang="en-US" sz="1750" dirty="0"/>
          </a:p>
        </p:txBody>
      </p:sp>
      <p:sp>
        <p:nvSpPr>
          <p:cNvPr id="18" name="Text 13"/>
          <p:cNvSpPr/>
          <p:nvPr/>
        </p:nvSpPr>
        <p:spPr>
          <a:xfrm>
            <a:off x="1874520" y="5669280"/>
            <a:ext cx="950976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 à la productivité de l'IA : risque de modification des rapports de force employeur/employé, au sein de l'entreprise — à la défaveur de l'employé.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 vide politique et éthique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10058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pouvoir d'agir des gouvernements, des peuples et des sages, totalement absent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5349240" cy="2606040"/>
          </a:xfrm>
          <a:prstGeom prst="roundRect">
            <a:avLst>
              <a:gd name="adj" fmla="val 2807"/>
            </a:avLst>
          </a:prstGeom>
          <a:solidFill>
            <a:srgbClr val="F4F6FB"/>
          </a:solidFill>
          <a:ln/>
        </p:spPr>
      </p:sp>
      <p:sp>
        <p:nvSpPr>
          <p:cNvPr id="5" name="Text 3"/>
          <p:cNvSpPr/>
          <p:nvPr/>
        </p:nvSpPr>
        <p:spPr>
          <a:xfrm>
            <a:off x="914400" y="2103120"/>
            <a:ext cx="4617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Années 2000 : le clonage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914400" y="2606040"/>
            <a:ext cx="46177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débat éthique sur le clonage animal et humain avait donné lieu à une concertation internationale, puis à une interdiction mondiale.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6263640" y="1828800"/>
            <a:ext cx="5349240" cy="2606040"/>
          </a:xfrm>
          <a:prstGeom prst="roundRect">
            <a:avLst>
              <a:gd name="adj" fmla="val 2807"/>
            </a:avLst>
          </a:prstGeom>
          <a:solidFill>
            <a:srgbClr val="1A1F3C"/>
          </a:solidFill>
          <a:ln/>
        </p:spPr>
      </p:sp>
      <p:sp>
        <p:nvSpPr>
          <p:cNvPr id="8" name="Text 6"/>
          <p:cNvSpPr/>
          <p:nvPr/>
        </p:nvSpPr>
        <p:spPr>
          <a:xfrm>
            <a:off x="6629400" y="2103120"/>
            <a:ext cx="4617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E8B95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Aujourd'hui : l'IA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6629400" y="2606040"/>
            <a:ext cx="46177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L'IA semble aujourd'hui totalement échapper à l'organisation mondiale d'un débat, de règles ou d'un cadre commun.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548640" y="4754880"/>
            <a:ext cx="594360" cy="594360"/>
          </a:xfrm>
          <a:prstGeom prst="ellipse">
            <a:avLst/>
          </a:prstGeom>
          <a:solidFill>
            <a:srgbClr val="FBEAEA"/>
          </a:solidFill>
          <a:ln/>
        </p:spPr>
      </p:sp>
      <p:pic>
        <p:nvPicPr>
          <p:cNvPr id="11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3174" y="4909414"/>
            <a:ext cx="285293" cy="285293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1325880" y="4709160"/>
            <a:ext cx="103327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Qui maîtrise l'IA, maîtrise sa population : </a:t>
            </a:r>
            <a:pPr indent="0" marL="0">
              <a:buNone/>
            </a:pPr>
            <a:r>
              <a:rPr lang="en-US" sz="145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dans la sécurité, la surveillance de masse et l'intrusion dans les vies privées, les outils déjà disponibles permettent toutes les dérives totalitaires en de très brefs délais (voir Mythos).</a:t>
            </a:r>
            <a:endParaRPr lang="en-US" sz="1450" dirty="0"/>
          </a:p>
        </p:txBody>
      </p:sp>
      <p:sp>
        <p:nvSpPr>
          <p:cNvPr id="13" name="Text 10"/>
          <p:cNvSpPr/>
          <p:nvPr/>
        </p:nvSpPr>
        <p:spPr>
          <a:xfrm>
            <a:off x="822960" y="5623560"/>
            <a:ext cx="1051560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À retenir : </a:t>
            </a:r>
            <a:pPr indent="0" marL="0">
              <a:buNone/>
            </a:pPr>
            <a:r>
              <a:rPr lang="en-US" sz="140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confiscation des choix par une poignée d'acteurs privés et de milliardaires, malgré les cris d'alarme d'éminents chercheurs — dont le premier prix Nobel lié à la discipline — sans réelle répercussion politique à ce jour.</a:t>
            </a:r>
            <a:endParaRPr lang="en-US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4F6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Comprendre les concepts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10058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50" i="1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Intelligence artificielle → apprentissage automatique → réseaux de neurones → deep learning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10058400" cy="914400"/>
          </a:xfrm>
          <a:prstGeom prst="roundRect">
            <a:avLst>
              <a:gd name="adj" fmla="val 7000"/>
            </a:avLst>
          </a:prstGeom>
          <a:solidFill>
            <a:srgbClr val="1A1F3C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920240"/>
            <a:ext cx="9509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Intelligence artificielle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822960" y="2267712"/>
            <a:ext cx="95097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L'ensemble de la discipline et du champ de recherche.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1371600" y="2907792"/>
            <a:ext cx="8412480" cy="914400"/>
          </a:xfrm>
          <a:prstGeom prst="roundRect">
            <a:avLst>
              <a:gd name="adj" fmla="val 7000"/>
            </a:avLst>
          </a:prstGeom>
          <a:solidFill>
            <a:srgbClr val="2E3766"/>
          </a:solidFill>
          <a:ln/>
        </p:spPr>
      </p:sp>
      <p:sp>
        <p:nvSpPr>
          <p:cNvPr id="8" name="Text 6"/>
          <p:cNvSpPr/>
          <p:nvPr/>
        </p:nvSpPr>
        <p:spPr>
          <a:xfrm>
            <a:off x="1645920" y="2999232"/>
            <a:ext cx="7863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Machine learning</a:t>
            </a:r>
            <a:endParaRPr lang="en-US" sz="1650" dirty="0"/>
          </a:p>
        </p:txBody>
      </p:sp>
      <p:sp>
        <p:nvSpPr>
          <p:cNvPr id="9" name="Text 7"/>
          <p:cNvSpPr/>
          <p:nvPr/>
        </p:nvSpPr>
        <p:spPr>
          <a:xfrm>
            <a:off x="1645920" y="3346704"/>
            <a:ext cx="78638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programme apprend par lui-même en parcourant des données et en corrigeant ses erreurs.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2194560" y="3986784"/>
            <a:ext cx="6766560" cy="914400"/>
          </a:xfrm>
          <a:prstGeom prst="roundRect">
            <a:avLst>
              <a:gd name="adj" fmla="val 7000"/>
            </a:avLst>
          </a:prstGeom>
          <a:solidFill>
            <a:srgbClr val="44518A"/>
          </a:solidFill>
          <a:ln/>
        </p:spPr>
      </p:sp>
      <p:sp>
        <p:nvSpPr>
          <p:cNvPr id="11" name="Text 9"/>
          <p:cNvSpPr/>
          <p:nvPr/>
        </p:nvSpPr>
        <p:spPr>
          <a:xfrm>
            <a:off x="2468880" y="4078224"/>
            <a:ext cx="6217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Réseaux de neurones</a:t>
            </a:r>
            <a:endParaRPr lang="en-US" sz="1650" dirty="0"/>
          </a:p>
        </p:txBody>
      </p:sp>
      <p:sp>
        <p:nvSpPr>
          <p:cNvPr id="12" name="Text 10"/>
          <p:cNvSpPr/>
          <p:nvPr/>
        </p:nvSpPr>
        <p:spPr>
          <a:xfrm>
            <a:off x="2468880" y="4425696"/>
            <a:ext cx="6217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Brique de base de l'IA actuelle, inspirée des neurones biologiques ; résultats fondés sur une approche statistique.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3017520" y="5065776"/>
            <a:ext cx="5120640" cy="914400"/>
          </a:xfrm>
          <a:prstGeom prst="roundRect">
            <a:avLst>
              <a:gd name="adj" fmla="val 7000"/>
            </a:avLst>
          </a:prstGeom>
          <a:solidFill>
            <a:srgbClr val="5A6B8C"/>
          </a:solidFill>
          <a:ln/>
        </p:spPr>
      </p:sp>
      <p:sp>
        <p:nvSpPr>
          <p:cNvPr id="14" name="Text 12"/>
          <p:cNvSpPr/>
          <p:nvPr/>
        </p:nvSpPr>
        <p:spPr>
          <a:xfrm>
            <a:off x="3291840" y="5157216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/ LLM</a:t>
            </a:r>
            <a:endParaRPr lang="en-US" sz="1650" dirty="0"/>
          </a:p>
        </p:txBody>
      </p:sp>
      <p:sp>
        <p:nvSpPr>
          <p:cNvPr id="15" name="Text 13"/>
          <p:cNvSpPr/>
          <p:nvPr/>
        </p:nvSpPr>
        <p:spPr>
          <a:xfrm>
            <a:off x="3291840" y="5504688"/>
            <a:ext cx="4572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Accès au langage humain : la vraie révolution récente de l'IA.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Algorithme, heuristique : une nuance essentielle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5349240" cy="1737360"/>
          </a:xfrm>
          <a:prstGeom prst="roundRect">
            <a:avLst>
              <a:gd name="adj" fmla="val 4211"/>
            </a:avLst>
          </a:prstGeom>
          <a:solidFill>
            <a:srgbClr val="F4F6FB"/>
          </a:solidFill>
          <a:ln/>
        </p:spPr>
      </p:sp>
      <p:sp>
        <p:nvSpPr>
          <p:cNvPr id="4" name="Text 2"/>
          <p:cNvSpPr/>
          <p:nvPr/>
        </p:nvSpPr>
        <p:spPr>
          <a:xfrm>
            <a:off x="822960" y="1554480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Algorithme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822960" y="1965960"/>
            <a:ext cx="48006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Suite finie et non ambiguë d'instructions ; donne toujours la même réponse à partir du même contexte et des mêmes données.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6263640" y="1371600"/>
            <a:ext cx="5349240" cy="1737360"/>
          </a:xfrm>
          <a:prstGeom prst="roundRect">
            <a:avLst>
              <a:gd name="adj" fmla="val 4211"/>
            </a:avLst>
          </a:prstGeom>
          <a:solidFill>
            <a:srgbClr val="F4F6FB"/>
          </a:solidFill>
          <a:ln/>
        </p:spPr>
      </p:sp>
      <p:sp>
        <p:nvSpPr>
          <p:cNvPr id="7" name="Text 5"/>
          <p:cNvSpPr/>
          <p:nvPr/>
        </p:nvSpPr>
        <p:spPr>
          <a:xfrm>
            <a:off x="6537960" y="1554480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A1F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Heuristique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6537960" y="1965960"/>
            <a:ext cx="48006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5A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Méthode "par tâtonnement" à partir de connaissances incomplètes. Un réseau de neurones fonctionne ainsi — jamais de façon purement algorithmique.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548640" y="333756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spc="200" kern="0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À SAVOIR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548640" y="3749040"/>
            <a:ext cx="411480" cy="411480"/>
          </a:xfrm>
          <a:prstGeom prst="ellipse">
            <a:avLst/>
          </a:prstGeom>
          <a:solidFill>
            <a:srgbClr val="FBEAEA"/>
          </a:solidFill>
          <a:ln/>
        </p:spPr>
      </p:sp>
      <p:pic>
        <p:nvPicPr>
          <p:cNvPr id="11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625" y="3856025"/>
            <a:ext cx="197510" cy="197510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1143000" y="3730752"/>
            <a:ext cx="104241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Une IA produit un résultat juste dans la plupart des cas, mais jamais à 100 % — on parle de fiabilité dès ~97 % de bons résultats.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548640" y="4617720"/>
            <a:ext cx="411480" cy="411480"/>
          </a:xfrm>
          <a:prstGeom prst="ellipse">
            <a:avLst/>
          </a:prstGeom>
          <a:solidFill>
            <a:srgbClr val="FBEAEA"/>
          </a:solidFill>
          <a:ln/>
        </p:spPr>
      </p:sp>
      <p:pic>
        <p:nvPicPr>
          <p:cNvPr id="1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625" y="4724705"/>
            <a:ext cx="197510" cy="19751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143000" y="4599432"/>
            <a:ext cx="104241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réseau de neurones doit toujours proposer une réponse, même fausse ou erronée.</a:t>
            </a:r>
            <a:endParaRPr lang="en-US" sz="1450" dirty="0"/>
          </a:p>
        </p:txBody>
      </p:sp>
      <p:sp>
        <p:nvSpPr>
          <p:cNvPr id="16" name="Shape 12"/>
          <p:cNvSpPr/>
          <p:nvPr/>
        </p:nvSpPr>
        <p:spPr>
          <a:xfrm>
            <a:off x="548640" y="5486400"/>
            <a:ext cx="411480" cy="411480"/>
          </a:xfrm>
          <a:prstGeom prst="ellipse">
            <a:avLst/>
          </a:prstGeom>
          <a:solidFill>
            <a:srgbClr val="FBEAEA"/>
          </a:solidFill>
          <a:ln/>
        </p:spPr>
      </p:sp>
      <p:pic>
        <p:nvPicPr>
          <p:cNvPr id="1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625" y="5593385"/>
            <a:ext cx="197510" cy="19751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143000" y="5468112"/>
            <a:ext cx="104241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A1F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Hallucination et biais : les termes employés pour qualifier les égarements des IA actuelles — le grand défi des modèles d'aujourd'hui.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A1F3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686800" y="-2286000"/>
            <a:ext cx="5943600" cy="5943600"/>
          </a:xfrm>
          <a:prstGeom prst="ellipse">
            <a:avLst/>
          </a:prstGeom>
          <a:solidFill>
            <a:srgbClr val="232B52"/>
          </a:solidFill>
          <a:ln/>
        </p:spPr>
      </p:sp>
      <p:sp>
        <p:nvSpPr>
          <p:cNvPr id="3" name="Shape 1"/>
          <p:cNvSpPr/>
          <p:nvPr/>
        </p:nvSpPr>
        <p:spPr>
          <a:xfrm>
            <a:off x="731520" y="822960"/>
            <a:ext cx="822960" cy="822960"/>
          </a:xfrm>
          <a:prstGeom prst="ellipse">
            <a:avLst/>
          </a:prstGeom>
          <a:solidFill>
            <a:srgbClr val="2E3766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5490" y="1036930"/>
            <a:ext cx="395021" cy="39502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737360" y="86868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Super Intelligence Artificielle</a:t>
            </a:r>
            <a:endParaRPr lang="en-US" sz="2800" dirty="0"/>
          </a:p>
        </p:txBody>
      </p:sp>
      <p:sp>
        <p:nvSpPr>
          <p:cNvPr id="6" name="Text 3"/>
          <p:cNvSpPr/>
          <p:nvPr/>
        </p:nvSpPr>
        <p:spPr>
          <a:xfrm>
            <a:off x="1737360" y="1463040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Graal actuel après lequel courent toutes les "majors" du secteur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731520" y="2286000"/>
            <a:ext cx="10698480" cy="1554480"/>
          </a:xfrm>
          <a:prstGeom prst="roundRect">
            <a:avLst>
              <a:gd name="adj" fmla="val 4706"/>
            </a:avLst>
          </a:prstGeom>
          <a:solidFill>
            <a:srgbClr val="232B52"/>
          </a:solidFill>
          <a:ln/>
        </p:spPr>
      </p:sp>
      <p:sp>
        <p:nvSpPr>
          <p:cNvPr id="8" name="Text 5"/>
          <p:cNvSpPr/>
          <p:nvPr/>
        </p:nvSpPr>
        <p:spPr>
          <a:xfrm>
            <a:off x="1005840" y="2468880"/>
            <a:ext cx="101498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Présentée comme "inéluctable", elle promet un système qui surpasserait l'homme dans tous les domaines — et qui serait donc capable de résoudre tous les problèmes de l'humanité.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731520" y="4114800"/>
            <a:ext cx="106984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E8B9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Au-delà de la discussion éthique et philosophique sur le pourquoi et le comment, cela ressemble encore beaucoup à la "vente de l'appartement témoin" — pour lever encore des milliards de dollars.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731520" y="5486400"/>
            <a:ext cx="10698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Et maintenant, débattons-en ensemble.</a:t>
            </a: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enjeux de l'IA</dc:title>
  <dc:subject>PptxGenJS Presentation</dc:subject>
  <dc:creator>Le Pont 34</dc:creator>
  <cp:lastModifiedBy>Le Pont 34</cp:lastModifiedBy>
  <cp:revision>1</cp:revision>
  <dcterms:created xsi:type="dcterms:W3CDTF">2026-06-30T13:51:18Z</dcterms:created>
  <dcterms:modified xsi:type="dcterms:W3CDTF">2026-06-30T13:51:18Z</dcterms:modified>
</cp:coreProperties>
</file>